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56" r:id="rId5"/>
    <p:sldId id="280" r:id="rId6"/>
    <p:sldId id="278" r:id="rId7"/>
    <p:sldId id="279" r:id="rId8"/>
    <p:sldId id="281" r:id="rId9"/>
    <p:sldId id="289" r:id="rId10"/>
    <p:sldId id="294" r:id="rId11"/>
    <p:sldId id="283" r:id="rId12"/>
    <p:sldId id="287" r:id="rId13"/>
    <p:sldId id="269" r:id="rId14"/>
    <p:sldId id="290" r:id="rId15"/>
    <p:sldId id="282" r:id="rId16"/>
    <p:sldId id="286" r:id="rId17"/>
    <p:sldId id="291" r:id="rId18"/>
    <p:sldId id="284" r:id="rId19"/>
    <p:sldId id="285"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F842F5-67F8-3537-B00F-C5392A272EC3}" v="42" dt="2025-02-04T17:11:28.376"/>
    <p1510:client id="{A15B95D6-AE5D-1F9A-E889-AAE3A6188399}" v="31" dt="2025-02-05T11:30:44.617"/>
    <p1510:client id="{FE684178-B926-398A-AF51-40AC58046708}" v="137" dt="2025-02-04T17:04:55.829"/>
  </p1510:revLst>
</p1510:revInfo>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86" autoAdjust="0"/>
    <p:restoredTop sz="94660"/>
  </p:normalViewPr>
  <p:slideViewPr>
    <p:cSldViewPr snapToGrid="0">
      <p:cViewPr varScale="1">
        <p:scale>
          <a:sx n="85" d="100"/>
          <a:sy n="85" d="100"/>
        </p:scale>
        <p:origin x="869" y="67"/>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1/28/2026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1/28/2026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1/28/2026</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1/28/2026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A5034C-8BD9-4B0C-893B-33834FAB227F}" type="datetime1">
              <a:rPr lang="en-US"/>
              <a:t>1/28/2026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1/28/2026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1/28/2026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1/28/2026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1/28/2026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1/28/2026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1/28/2026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1/28/2026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1/28/2026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1/28/2026</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birch.essex.sch.uk/page/?title=Spellings&amp;pid=76" TargetMode="External"/><Relationship Id="rId2" Type="http://schemas.openxmlformats.org/officeDocument/2006/relationships/hyperlink" Target="https://assets.publishing.service.gov.uk/media/5a7ccc06ed915d63cc65ce61/English_Appendix_1_-_Spelling.pdf" TargetMode="Externa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primarysite-prod-sorted.s3.amazonaws.com/birchchurch/UploadedDocument/e4141568-a289-47cc-aa26-489d883f48d2/wrm-calculation-policy-2024-all-year-groups.pdf" TargetMode="External"/><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 Id="rId5" Type="http://schemas.openxmlformats.org/officeDocument/2006/relationships/hyperlink" Target="https://www.satspapers.org.uk/" TargetMode="Externa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assets.publishing.service.gov.uk/media/637ba0b0e90e072854bcab87/2018-19_teacher_assessment_frameworks_at_the_end_of_key_stage_2.pdf" TargetMode="External"/><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olidFill>
                  <a:schemeClr val="tx2"/>
                </a:solidFill>
              </a:rPr>
              <a:t>SATs MEETING</a:t>
            </a:r>
          </a:p>
        </p:txBody>
      </p:sp>
      <p:sp>
        <p:nvSpPr>
          <p:cNvPr id="3" name="Subtitle 2"/>
          <p:cNvSpPr>
            <a:spLocks noGrp="1"/>
          </p:cNvSpPr>
          <p:nvPr>
            <p:ph type="subTitle" idx="1"/>
          </p:nvPr>
        </p:nvSpPr>
        <p:spPr/>
        <p:txBody>
          <a:bodyPr vert="horz" lIns="91440" tIns="45720" rIns="91440" bIns="45720" rtlCol="0" anchor="t">
            <a:noAutofit/>
          </a:bodyPr>
          <a:lstStyle/>
          <a:p>
            <a:r>
              <a:rPr lang="en-US" sz="6600" dirty="0">
                <a:solidFill>
                  <a:srgbClr val="FF0000"/>
                </a:solidFill>
              </a:rPr>
              <a:t>Class 5  2026</a:t>
            </a:r>
          </a:p>
        </p:txBody>
      </p:sp>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698" y="4653"/>
            <a:ext cx="9372600" cy="778227"/>
          </a:xfrm>
        </p:spPr>
        <p:txBody>
          <a:bodyPr/>
          <a:lstStyle/>
          <a:p>
            <a:pPr algn="ctr"/>
            <a:r>
              <a:rPr lang="en-GB" b="1" dirty="0">
                <a:solidFill>
                  <a:schemeClr val="tx2"/>
                </a:solidFill>
              </a:rPr>
              <a:t>When and what are the SATs?</a:t>
            </a:r>
          </a:p>
        </p:txBody>
      </p:sp>
      <p:sp>
        <p:nvSpPr>
          <p:cNvPr id="7" name="Content Placeholder 2"/>
          <p:cNvSpPr txBox="1">
            <a:spLocks/>
          </p:cNvSpPr>
          <p:nvPr/>
        </p:nvSpPr>
        <p:spPr>
          <a:xfrm>
            <a:off x="522646" y="780669"/>
            <a:ext cx="11146704" cy="5063705"/>
          </a:xfrm>
          <a:prstGeom prst="rect">
            <a:avLst/>
          </a:prstGeom>
        </p:spPr>
        <p:txBody>
          <a:bodyPr vert="horz" lIns="91440" tIns="45720" rIns="91440" bIns="45720" rtlCol="0" anchor="t">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0" indent="0">
              <a:lnSpc>
                <a:spcPct val="100000"/>
              </a:lnSpc>
              <a:buNone/>
            </a:pPr>
            <a:r>
              <a:rPr lang="en-GB" dirty="0">
                <a:solidFill>
                  <a:schemeClr val="tx2"/>
                </a:solidFill>
              </a:rPr>
              <a:t>National curriculum assessments for Year 6 pupils to help measure progress at the end of KS2</a:t>
            </a:r>
          </a:p>
        </p:txBody>
      </p:sp>
      <p:pic>
        <p:nvPicPr>
          <p:cNvPr id="3" name="Picture 2">
            <a:extLst>
              <a:ext uri="{FF2B5EF4-FFF2-40B4-BE49-F238E27FC236}">
                <a16:creationId xmlns:a16="http://schemas.microsoft.com/office/drawing/2014/main" id="{7FEAFF6C-9ACA-44B6-9F25-1F916FE69CA8}"/>
              </a:ext>
            </a:extLst>
          </p:cNvPr>
          <p:cNvPicPr>
            <a:picLocks noChangeAspect="1"/>
          </p:cNvPicPr>
          <p:nvPr/>
        </p:nvPicPr>
        <p:blipFill>
          <a:blip r:embed="rId2"/>
          <a:stretch>
            <a:fillRect/>
          </a:stretch>
        </p:blipFill>
        <p:spPr>
          <a:xfrm>
            <a:off x="291737" y="1203056"/>
            <a:ext cx="7107557" cy="5073831"/>
          </a:xfrm>
          <a:prstGeom prst="rect">
            <a:avLst/>
          </a:prstGeom>
        </p:spPr>
      </p:pic>
      <p:sp>
        <p:nvSpPr>
          <p:cNvPr id="5" name="TextBox 4">
            <a:extLst>
              <a:ext uri="{FF2B5EF4-FFF2-40B4-BE49-F238E27FC236}">
                <a16:creationId xmlns:a16="http://schemas.microsoft.com/office/drawing/2014/main" id="{3ACE3EFA-064C-4370-BA96-29309E4F90D2}"/>
              </a:ext>
            </a:extLst>
          </p:cNvPr>
          <p:cNvSpPr txBox="1"/>
          <p:nvPr/>
        </p:nvSpPr>
        <p:spPr>
          <a:xfrm>
            <a:off x="996460" y="6435724"/>
            <a:ext cx="101990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tx2"/>
                </a:solidFill>
              </a:rPr>
              <a:t>We will have a Forest School session on either Thursday after the last one, or on the Friday.</a:t>
            </a:r>
          </a:p>
        </p:txBody>
      </p:sp>
      <p:sp>
        <p:nvSpPr>
          <p:cNvPr id="4" name="Rectangle 3">
            <a:extLst>
              <a:ext uri="{FF2B5EF4-FFF2-40B4-BE49-F238E27FC236}">
                <a16:creationId xmlns:a16="http://schemas.microsoft.com/office/drawing/2014/main" id="{9F0B3734-67C2-4B3A-95BE-6FB8FE88C2C1}"/>
              </a:ext>
            </a:extLst>
          </p:cNvPr>
          <p:cNvSpPr/>
          <p:nvPr/>
        </p:nvSpPr>
        <p:spPr>
          <a:xfrm>
            <a:off x="7630203" y="4731614"/>
            <a:ext cx="6096000" cy="923330"/>
          </a:xfrm>
          <a:prstGeom prst="rect">
            <a:avLst/>
          </a:prstGeom>
        </p:spPr>
        <p:txBody>
          <a:bodyPr>
            <a:spAutoFit/>
          </a:bodyPr>
          <a:lstStyle/>
          <a:p>
            <a:r>
              <a:rPr lang="en-GB" dirty="0">
                <a:solidFill>
                  <a:schemeClr val="tx2"/>
                </a:solidFill>
              </a:rPr>
              <a:t>Teacher judgements are used to assess</a:t>
            </a:r>
          </a:p>
          <a:p>
            <a:r>
              <a:rPr lang="en-GB" dirty="0">
                <a:solidFill>
                  <a:schemeClr val="tx2"/>
                </a:solidFill>
              </a:rPr>
              <a:t>English: Writing</a:t>
            </a:r>
          </a:p>
          <a:p>
            <a:r>
              <a:rPr lang="en-GB" dirty="0">
                <a:solidFill>
                  <a:schemeClr val="tx2"/>
                </a:solidFill>
              </a:rPr>
              <a:t>Science </a:t>
            </a:r>
          </a:p>
        </p:txBody>
      </p:sp>
    </p:spTree>
    <p:extLst>
      <p:ext uri="{BB962C8B-B14F-4D97-AF65-F5344CB8AC3E}">
        <p14:creationId xmlns:p14="http://schemas.microsoft.com/office/powerpoint/2010/main" val="2085472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0892" y="132272"/>
            <a:ext cx="5346941" cy="826605"/>
          </a:xfrm>
        </p:spPr>
        <p:txBody>
          <a:bodyPr>
            <a:normAutofit/>
          </a:bodyPr>
          <a:lstStyle/>
          <a:p>
            <a:r>
              <a:rPr lang="en-GB" b="1" dirty="0">
                <a:solidFill>
                  <a:schemeClr val="tx2"/>
                </a:solidFill>
              </a:rPr>
              <a:t>GPS: our current practice</a:t>
            </a:r>
          </a:p>
        </p:txBody>
      </p:sp>
      <p:sp>
        <p:nvSpPr>
          <p:cNvPr id="3" name="Rectangle 2"/>
          <p:cNvSpPr/>
          <p:nvPr/>
        </p:nvSpPr>
        <p:spPr>
          <a:xfrm>
            <a:off x="2463507" y="5498803"/>
            <a:ext cx="184731" cy="369332"/>
          </a:xfrm>
          <a:prstGeom prst="rect">
            <a:avLst/>
          </a:prstGeom>
        </p:spPr>
        <p:txBody>
          <a:bodyPr wrap="none" lIns="91440" tIns="45720" rIns="91440" bIns="45720" anchor="t">
            <a:spAutoFit/>
          </a:bodyPr>
          <a:lstStyle/>
          <a:p>
            <a:endParaRPr lang="en-GB" dirty="0"/>
          </a:p>
        </p:txBody>
      </p:sp>
      <p:sp>
        <p:nvSpPr>
          <p:cNvPr id="5" name="TextBox 4"/>
          <p:cNvSpPr txBox="1"/>
          <p:nvPr/>
        </p:nvSpPr>
        <p:spPr>
          <a:xfrm>
            <a:off x="68065" y="1291386"/>
            <a:ext cx="11812594" cy="353943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800" dirty="0">
                <a:solidFill>
                  <a:schemeClr val="tx2"/>
                </a:solidFill>
              </a:rPr>
              <a:t>Class 5 mostly stays together for spelling work and works through all Y5 and Y6 spellings (intro – activity – handwriting – test) </a:t>
            </a:r>
          </a:p>
          <a:p>
            <a:pPr marL="285750" indent="-285750">
              <a:buFont typeface="Arial" panose="020B0604020202020204" pitchFamily="34" charset="0"/>
              <a:buChar char="•"/>
            </a:pPr>
            <a:r>
              <a:rPr lang="en-GB" sz="2800" dirty="0">
                <a:solidFill>
                  <a:schemeClr val="tx2"/>
                </a:solidFill>
              </a:rPr>
              <a:t>Specific difficulties with spelling are addressed through small group intervention</a:t>
            </a:r>
          </a:p>
          <a:p>
            <a:pPr marL="285750" indent="-285750">
              <a:buFont typeface="Arial" panose="020B0604020202020204" pitchFamily="34" charset="0"/>
              <a:buChar char="•"/>
            </a:pPr>
            <a:r>
              <a:rPr lang="en-GB" sz="2800" dirty="0">
                <a:solidFill>
                  <a:schemeClr val="tx2"/>
                </a:solidFill>
              </a:rPr>
              <a:t>Grammar-based lesson starters (in addition to this being a writing focus and further explored in reading) </a:t>
            </a:r>
          </a:p>
          <a:p>
            <a:pPr marL="285750" indent="-285750">
              <a:buFont typeface="Arial" panose="020B0604020202020204" pitchFamily="34" charset="0"/>
              <a:buChar char="•"/>
            </a:pPr>
            <a:r>
              <a:rPr lang="en-GB" sz="2800" dirty="0">
                <a:solidFill>
                  <a:schemeClr val="tx2"/>
                </a:solidFill>
              </a:rPr>
              <a:t>Grammar-based homework</a:t>
            </a:r>
          </a:p>
          <a:p>
            <a:pPr marL="285750" indent="-285750">
              <a:buFont typeface="Arial" panose="020B0604020202020204" pitchFamily="34" charset="0"/>
              <a:buChar char="•"/>
            </a:pPr>
            <a:r>
              <a:rPr lang="en-GB" sz="2800" dirty="0">
                <a:solidFill>
                  <a:schemeClr val="tx2"/>
                </a:solidFill>
              </a:rPr>
              <a:t>Past papers (half-termly) and review </a:t>
            </a:r>
            <a:endParaRPr lang="en-GB" dirty="0">
              <a:solidFill>
                <a:schemeClr val="tx2"/>
              </a:solidFill>
            </a:endParaRPr>
          </a:p>
        </p:txBody>
      </p:sp>
    </p:spTree>
    <p:extLst>
      <p:ext uri="{BB962C8B-B14F-4D97-AF65-F5344CB8AC3E}">
        <p14:creationId xmlns:p14="http://schemas.microsoft.com/office/powerpoint/2010/main" val="276336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600208"/>
            <a:ext cx="9372600" cy="1200416"/>
          </a:xfrm>
        </p:spPr>
        <p:txBody>
          <a:bodyPr/>
          <a:lstStyle/>
          <a:p>
            <a:r>
              <a:rPr lang="en-GB" dirty="0">
                <a:solidFill>
                  <a:schemeClr val="tx2"/>
                </a:solidFill>
              </a:rPr>
              <a:t>What do they need to know? </a:t>
            </a:r>
          </a:p>
        </p:txBody>
      </p:sp>
      <p:sp>
        <p:nvSpPr>
          <p:cNvPr id="4" name="TextBox 3">
            <a:extLst>
              <a:ext uri="{FF2B5EF4-FFF2-40B4-BE49-F238E27FC236}">
                <a16:creationId xmlns:a16="http://schemas.microsoft.com/office/drawing/2014/main" id="{C66DD898-1D93-F95A-5451-71082DB4884A}"/>
              </a:ext>
            </a:extLst>
          </p:cNvPr>
          <p:cNvSpPr txBox="1"/>
          <p:nvPr/>
        </p:nvSpPr>
        <p:spPr>
          <a:xfrm>
            <a:off x="2208213" y="670956"/>
            <a:ext cx="8341820" cy="230832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solidFill>
                  <a:schemeClr val="tx2"/>
                </a:solidFill>
              </a:rPr>
              <a:t>NC - spelling curriculum: </a:t>
            </a:r>
            <a:r>
              <a:rPr lang="en-GB" dirty="0">
                <a:hlinkClick r:id="rId2"/>
              </a:rPr>
              <a:t>https://assets.publishing.service.gov.uk/media/5a7ccc06ed915d63cc65ce61/English_Appendix_1_-_Spelling.pdf</a:t>
            </a:r>
            <a:r>
              <a:rPr lang="en-GB" dirty="0"/>
              <a:t> </a:t>
            </a:r>
          </a:p>
          <a:p>
            <a:endParaRPr lang="en-GB" dirty="0"/>
          </a:p>
          <a:p>
            <a:r>
              <a:rPr lang="en-GB" dirty="0">
                <a:solidFill>
                  <a:schemeClr val="tx2"/>
                </a:solidFill>
              </a:rPr>
              <a:t>Y6 Spelling overview at Birch: </a:t>
            </a:r>
            <a:r>
              <a:rPr lang="en-GB" dirty="0">
                <a:solidFill>
                  <a:schemeClr val="tx2"/>
                </a:solidFill>
                <a:hlinkClick r:id="rId3"/>
              </a:rPr>
              <a:t>https://www.birch.essex.sch.uk/page/?title=Spellings&amp;pid=76 </a:t>
            </a:r>
            <a:endParaRPr lang="en-GB" dirty="0">
              <a:ea typeface="+mn-lt"/>
              <a:cs typeface="+mn-lt"/>
            </a:endParaRPr>
          </a:p>
          <a:p>
            <a:endParaRPr lang="en-GB" dirty="0">
              <a:ea typeface="+mn-lt"/>
              <a:cs typeface="+mn-lt"/>
            </a:endParaRPr>
          </a:p>
          <a:p>
            <a:endParaRPr lang="en-GB" dirty="0"/>
          </a:p>
        </p:txBody>
      </p:sp>
      <p:pic>
        <p:nvPicPr>
          <p:cNvPr id="5" name="Picture 4" descr="A screenshot of a computer&#10;&#10;Description automatically generated">
            <a:extLst>
              <a:ext uri="{FF2B5EF4-FFF2-40B4-BE49-F238E27FC236}">
                <a16:creationId xmlns:a16="http://schemas.microsoft.com/office/drawing/2014/main" id="{49EA49D2-3433-0BCF-4324-C75539F94C24}"/>
              </a:ext>
            </a:extLst>
          </p:cNvPr>
          <p:cNvPicPr>
            <a:picLocks noChangeAspect="1"/>
          </p:cNvPicPr>
          <p:nvPr/>
        </p:nvPicPr>
        <p:blipFill rotWithShape="1">
          <a:blip r:embed="rId4"/>
          <a:srcRect l="6957" t="43717" r="60008" b="14076"/>
          <a:stretch/>
        </p:blipFill>
        <p:spPr>
          <a:xfrm>
            <a:off x="6329942" y="2775590"/>
            <a:ext cx="5390219" cy="3875554"/>
          </a:xfrm>
          <a:prstGeom prst="rect">
            <a:avLst/>
          </a:prstGeom>
        </p:spPr>
      </p:pic>
      <p:pic>
        <p:nvPicPr>
          <p:cNvPr id="3" name="Picture 2">
            <a:extLst>
              <a:ext uri="{FF2B5EF4-FFF2-40B4-BE49-F238E27FC236}">
                <a16:creationId xmlns:a16="http://schemas.microsoft.com/office/drawing/2014/main" id="{9BD39293-3F99-4600-99A5-4F8758020826}"/>
              </a:ext>
            </a:extLst>
          </p:cNvPr>
          <p:cNvPicPr>
            <a:picLocks noChangeAspect="1"/>
          </p:cNvPicPr>
          <p:nvPr/>
        </p:nvPicPr>
        <p:blipFill>
          <a:blip r:embed="rId5"/>
          <a:stretch>
            <a:fillRect/>
          </a:stretch>
        </p:blipFill>
        <p:spPr>
          <a:xfrm>
            <a:off x="-140843" y="2501153"/>
            <a:ext cx="6002903" cy="4240980"/>
          </a:xfrm>
          <a:prstGeom prst="rect">
            <a:avLst/>
          </a:prstGeom>
        </p:spPr>
      </p:pic>
      <p:sp>
        <p:nvSpPr>
          <p:cNvPr id="7" name="TextBox 6">
            <a:extLst>
              <a:ext uri="{FF2B5EF4-FFF2-40B4-BE49-F238E27FC236}">
                <a16:creationId xmlns:a16="http://schemas.microsoft.com/office/drawing/2014/main" id="{4F78CFE1-7AE0-CC3F-B448-6DCFED7A3842}"/>
              </a:ext>
            </a:extLst>
          </p:cNvPr>
          <p:cNvSpPr txBox="1"/>
          <p:nvPr/>
        </p:nvSpPr>
        <p:spPr>
          <a:xfrm>
            <a:off x="2490569" y="6222627"/>
            <a:ext cx="25013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tx2"/>
                </a:solidFill>
              </a:rPr>
              <a:t>Please feel free to take a copy </a:t>
            </a:r>
          </a:p>
        </p:txBody>
      </p:sp>
    </p:spTree>
    <p:extLst>
      <p:ext uri="{BB962C8B-B14F-4D97-AF65-F5344CB8AC3E}">
        <p14:creationId xmlns:p14="http://schemas.microsoft.com/office/powerpoint/2010/main" val="2909671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9765" y="2875"/>
            <a:ext cx="9372600" cy="1497874"/>
          </a:xfrm>
        </p:spPr>
        <p:txBody>
          <a:bodyPr>
            <a:normAutofit/>
          </a:bodyPr>
          <a:lstStyle/>
          <a:p>
            <a:r>
              <a:rPr lang="en-GB" b="1" dirty="0">
                <a:solidFill>
                  <a:schemeClr val="tx2"/>
                </a:solidFill>
              </a:rPr>
              <a:t>GPS papers:</a:t>
            </a:r>
          </a:p>
        </p:txBody>
      </p:sp>
      <p:pic>
        <p:nvPicPr>
          <p:cNvPr id="4" name="Picture 3"/>
          <p:cNvPicPr>
            <a:picLocks noChangeAspect="1"/>
          </p:cNvPicPr>
          <p:nvPr/>
        </p:nvPicPr>
        <p:blipFill>
          <a:blip r:embed="rId2"/>
          <a:stretch>
            <a:fillRect/>
          </a:stretch>
        </p:blipFill>
        <p:spPr>
          <a:xfrm>
            <a:off x="1202499" y="1500749"/>
            <a:ext cx="10003322" cy="3321109"/>
          </a:xfrm>
          <a:prstGeom prst="rect">
            <a:avLst/>
          </a:prstGeom>
        </p:spPr>
      </p:pic>
    </p:spTree>
    <p:extLst>
      <p:ext uri="{BB962C8B-B14F-4D97-AF65-F5344CB8AC3E}">
        <p14:creationId xmlns:p14="http://schemas.microsoft.com/office/powerpoint/2010/main" val="965191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5902" y="101592"/>
            <a:ext cx="5774688" cy="3731491"/>
          </a:xfrm>
          <a:prstGeom prst="rect">
            <a:avLst/>
          </a:prstGeom>
        </p:spPr>
      </p:pic>
      <p:pic>
        <p:nvPicPr>
          <p:cNvPr id="4" name="Picture 3"/>
          <p:cNvPicPr>
            <a:picLocks noChangeAspect="1"/>
          </p:cNvPicPr>
          <p:nvPr/>
        </p:nvPicPr>
        <p:blipFill>
          <a:blip r:embed="rId3"/>
          <a:stretch>
            <a:fillRect/>
          </a:stretch>
        </p:blipFill>
        <p:spPr>
          <a:xfrm>
            <a:off x="6001602" y="101592"/>
            <a:ext cx="6026328" cy="3731491"/>
          </a:xfrm>
          <a:prstGeom prst="rect">
            <a:avLst/>
          </a:prstGeom>
        </p:spPr>
      </p:pic>
      <p:pic>
        <p:nvPicPr>
          <p:cNvPr id="5" name="Picture 4"/>
          <p:cNvPicPr>
            <a:picLocks noChangeAspect="1"/>
          </p:cNvPicPr>
          <p:nvPr/>
        </p:nvPicPr>
        <p:blipFill>
          <a:blip r:embed="rId4"/>
          <a:stretch>
            <a:fillRect/>
          </a:stretch>
        </p:blipFill>
        <p:spPr>
          <a:xfrm>
            <a:off x="1641935" y="4488873"/>
            <a:ext cx="5663397" cy="2248505"/>
          </a:xfrm>
          <a:prstGeom prst="rect">
            <a:avLst/>
          </a:prstGeom>
        </p:spPr>
      </p:pic>
    </p:spTree>
    <p:extLst>
      <p:ext uri="{BB962C8B-B14F-4D97-AF65-F5344CB8AC3E}">
        <p14:creationId xmlns:p14="http://schemas.microsoft.com/office/powerpoint/2010/main" val="3278949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9894" y="0"/>
            <a:ext cx="6184326" cy="826605"/>
          </a:xfrm>
        </p:spPr>
        <p:txBody>
          <a:bodyPr>
            <a:normAutofit/>
          </a:bodyPr>
          <a:lstStyle/>
          <a:p>
            <a:r>
              <a:rPr lang="en-GB" b="1" dirty="0"/>
              <a:t>Reading: our current practice</a:t>
            </a:r>
          </a:p>
        </p:txBody>
      </p:sp>
      <p:sp>
        <p:nvSpPr>
          <p:cNvPr id="5" name="TextBox 4"/>
          <p:cNvSpPr txBox="1"/>
          <p:nvPr/>
        </p:nvSpPr>
        <p:spPr>
          <a:xfrm>
            <a:off x="189475" y="1208039"/>
            <a:ext cx="10110426" cy="4154984"/>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dirty="0">
                <a:solidFill>
                  <a:schemeClr val="tx2"/>
                </a:solidFill>
              </a:rPr>
              <a:t>Individual reading with class teacher </a:t>
            </a:r>
          </a:p>
          <a:p>
            <a:pPr marL="285750" indent="-285750">
              <a:buFont typeface="Arial" panose="020B0604020202020204" pitchFamily="34" charset="0"/>
              <a:buChar char="•"/>
            </a:pPr>
            <a:r>
              <a:rPr lang="en-GB" sz="2400" dirty="0">
                <a:solidFill>
                  <a:schemeClr val="tx2"/>
                </a:solidFill>
              </a:rPr>
              <a:t>Additional, ‘regular reading’ with specific pupils</a:t>
            </a:r>
          </a:p>
          <a:p>
            <a:pPr marL="285750" indent="-285750">
              <a:buFont typeface="Arial" panose="020B0604020202020204" pitchFamily="34" charset="0"/>
              <a:buChar char="•"/>
            </a:pPr>
            <a:r>
              <a:rPr lang="en-GB" sz="2400" dirty="0">
                <a:solidFill>
                  <a:schemeClr val="tx2"/>
                </a:solidFill>
              </a:rPr>
              <a:t>Reading curriculum x 2 sessions per week (key skills, book club etc.) </a:t>
            </a:r>
          </a:p>
          <a:p>
            <a:pPr marL="285750" indent="-285750">
              <a:buFont typeface="Arial" panose="020B0604020202020204" pitchFamily="34" charset="0"/>
              <a:buChar char="•"/>
            </a:pPr>
            <a:r>
              <a:rPr lang="en-GB" sz="2400" dirty="0">
                <a:solidFill>
                  <a:schemeClr val="tx2"/>
                </a:solidFill>
              </a:rPr>
              <a:t>Class book </a:t>
            </a:r>
          </a:p>
          <a:p>
            <a:pPr marL="285750" indent="-285750">
              <a:buFont typeface="Arial" panose="020B0604020202020204" pitchFamily="34" charset="0"/>
              <a:buChar char="•"/>
            </a:pPr>
            <a:r>
              <a:rPr lang="en-GB" sz="2400" dirty="0">
                <a:solidFill>
                  <a:schemeClr val="tx2"/>
                </a:solidFill>
              </a:rPr>
              <a:t>Reading for pleasure – quiet reading, Shepherd’s Hut </a:t>
            </a:r>
          </a:p>
          <a:p>
            <a:pPr marL="285750" indent="-285750">
              <a:buFont typeface="Arial" panose="020B0604020202020204" pitchFamily="34" charset="0"/>
              <a:buChar char="•"/>
            </a:pPr>
            <a:r>
              <a:rPr lang="en-GB" sz="2400" dirty="0">
                <a:solidFill>
                  <a:schemeClr val="tx2"/>
                </a:solidFill>
              </a:rPr>
              <a:t>Book buddies with Class 1 </a:t>
            </a:r>
          </a:p>
          <a:p>
            <a:pPr marL="285750" indent="-285750">
              <a:buFont typeface="Arial" panose="020B0604020202020204" pitchFamily="34" charset="0"/>
              <a:buChar char="•"/>
            </a:pPr>
            <a:r>
              <a:rPr lang="en-GB" sz="2400" dirty="0">
                <a:solidFill>
                  <a:schemeClr val="tx2"/>
                </a:solidFill>
              </a:rPr>
              <a:t>Book Café resources </a:t>
            </a:r>
          </a:p>
          <a:p>
            <a:pPr marL="285750" indent="-285750">
              <a:buFont typeface="Arial" panose="020B0604020202020204" pitchFamily="34" charset="0"/>
              <a:buChar char="•"/>
            </a:pPr>
            <a:r>
              <a:rPr lang="en-GB" sz="2400" dirty="0">
                <a:solidFill>
                  <a:schemeClr val="tx2"/>
                </a:solidFill>
              </a:rPr>
              <a:t>Class library </a:t>
            </a:r>
          </a:p>
          <a:p>
            <a:pPr marL="285750" indent="-285750">
              <a:buFont typeface="Arial" panose="020B0604020202020204" pitchFamily="34" charset="0"/>
              <a:buChar char="•"/>
            </a:pPr>
            <a:r>
              <a:rPr lang="en-GB" sz="2400" dirty="0">
                <a:solidFill>
                  <a:schemeClr val="tx2"/>
                </a:solidFill>
              </a:rPr>
              <a:t>School library </a:t>
            </a:r>
          </a:p>
          <a:p>
            <a:pPr marL="285750" indent="-285750">
              <a:buFont typeface="Arial" panose="020B0604020202020204" pitchFamily="34" charset="0"/>
              <a:buChar char="•"/>
            </a:pPr>
            <a:r>
              <a:rPr lang="en-GB" sz="2400" dirty="0">
                <a:solidFill>
                  <a:schemeClr val="tx2"/>
                </a:solidFill>
              </a:rPr>
              <a:t>Past papers (half-termly) and review </a:t>
            </a:r>
          </a:p>
          <a:p>
            <a:pPr marL="285750" indent="-285750">
              <a:buFont typeface="Arial" panose="020B0604020202020204" pitchFamily="34" charset="0"/>
              <a:buChar char="•"/>
            </a:pPr>
            <a:r>
              <a:rPr lang="en-GB" sz="2400" dirty="0">
                <a:solidFill>
                  <a:schemeClr val="tx2"/>
                </a:solidFill>
              </a:rPr>
              <a:t>Home reads </a:t>
            </a:r>
          </a:p>
        </p:txBody>
      </p:sp>
    </p:spTree>
    <p:extLst>
      <p:ext uri="{BB962C8B-B14F-4D97-AF65-F5344CB8AC3E}">
        <p14:creationId xmlns:p14="http://schemas.microsoft.com/office/powerpoint/2010/main" val="3693192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7688" y="0"/>
            <a:ext cx="9372600" cy="1200416"/>
          </a:xfrm>
        </p:spPr>
        <p:txBody>
          <a:bodyPr/>
          <a:lstStyle/>
          <a:p>
            <a:r>
              <a:rPr lang="en-GB" b="1" dirty="0">
                <a:solidFill>
                  <a:schemeClr val="tx2"/>
                </a:solidFill>
              </a:rPr>
              <a:t>English: Reading paper</a:t>
            </a:r>
            <a:r>
              <a:rPr lang="en-GB" dirty="0">
                <a:solidFill>
                  <a:schemeClr val="tx2"/>
                </a:solidFill>
              </a:rPr>
              <a:t> </a:t>
            </a:r>
          </a:p>
        </p:txBody>
      </p:sp>
      <p:pic>
        <p:nvPicPr>
          <p:cNvPr id="4" name="Picture 3"/>
          <p:cNvPicPr>
            <a:picLocks noChangeAspect="1"/>
          </p:cNvPicPr>
          <p:nvPr/>
        </p:nvPicPr>
        <p:blipFill>
          <a:blip r:embed="rId2"/>
          <a:stretch>
            <a:fillRect/>
          </a:stretch>
        </p:blipFill>
        <p:spPr>
          <a:xfrm>
            <a:off x="1057688" y="1372984"/>
            <a:ext cx="9737090" cy="3424485"/>
          </a:xfrm>
          <a:prstGeom prst="rect">
            <a:avLst/>
          </a:prstGeom>
        </p:spPr>
      </p:pic>
    </p:spTree>
    <p:extLst>
      <p:ext uri="{BB962C8B-B14F-4D97-AF65-F5344CB8AC3E}">
        <p14:creationId xmlns:p14="http://schemas.microsoft.com/office/powerpoint/2010/main" val="3232965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404" y="645459"/>
            <a:ext cx="5570576" cy="6139171"/>
          </a:xfrm>
          <a:prstGeom prst="rect">
            <a:avLst/>
          </a:prstGeom>
        </p:spPr>
      </p:pic>
      <p:pic>
        <p:nvPicPr>
          <p:cNvPr id="4" name="Picture 3"/>
          <p:cNvPicPr>
            <a:picLocks noChangeAspect="1"/>
          </p:cNvPicPr>
          <p:nvPr/>
        </p:nvPicPr>
        <p:blipFill>
          <a:blip r:embed="rId3"/>
          <a:stretch>
            <a:fillRect/>
          </a:stretch>
        </p:blipFill>
        <p:spPr>
          <a:xfrm>
            <a:off x="5700535" y="1057835"/>
            <a:ext cx="6292060" cy="5726795"/>
          </a:xfrm>
          <a:prstGeom prst="rect">
            <a:avLst/>
          </a:prstGeom>
        </p:spPr>
      </p:pic>
    </p:spTree>
    <p:extLst>
      <p:ext uri="{BB962C8B-B14F-4D97-AF65-F5344CB8AC3E}">
        <p14:creationId xmlns:p14="http://schemas.microsoft.com/office/powerpoint/2010/main" val="2137212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7757" y="221490"/>
            <a:ext cx="9372600" cy="1200416"/>
          </a:xfrm>
        </p:spPr>
        <p:txBody>
          <a:bodyPr/>
          <a:lstStyle/>
          <a:p>
            <a:r>
              <a:rPr lang="en-GB" b="1" dirty="0">
                <a:solidFill>
                  <a:schemeClr val="tx2"/>
                </a:solidFill>
              </a:rPr>
              <a:t>Maths Overview</a:t>
            </a:r>
          </a:p>
        </p:txBody>
      </p:sp>
      <p:pic>
        <p:nvPicPr>
          <p:cNvPr id="4" name="Picture 3" descr="A screenshot of a math program&#10;&#10;Description automatically generated">
            <a:extLst>
              <a:ext uri="{FF2B5EF4-FFF2-40B4-BE49-F238E27FC236}">
                <a16:creationId xmlns:a16="http://schemas.microsoft.com/office/drawing/2014/main" id="{962DFB6E-D410-A2B1-B45C-AEC75245FEB7}"/>
              </a:ext>
            </a:extLst>
          </p:cNvPr>
          <p:cNvPicPr>
            <a:picLocks noChangeAspect="1"/>
          </p:cNvPicPr>
          <p:nvPr/>
        </p:nvPicPr>
        <p:blipFill rotWithShape="1">
          <a:blip r:embed="rId2"/>
          <a:srcRect l="2070" t="26439" r="2475" b="5117"/>
          <a:stretch/>
        </p:blipFill>
        <p:spPr>
          <a:xfrm>
            <a:off x="0" y="1877504"/>
            <a:ext cx="12192000" cy="4839298"/>
          </a:xfrm>
          <a:prstGeom prst="rect">
            <a:avLst/>
          </a:prstGeom>
        </p:spPr>
      </p:pic>
    </p:spTree>
    <p:extLst>
      <p:ext uri="{BB962C8B-B14F-4D97-AF65-F5344CB8AC3E}">
        <p14:creationId xmlns:p14="http://schemas.microsoft.com/office/powerpoint/2010/main" val="4229204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omputer&#10;&#10;Description automatically generated">
            <a:extLst>
              <a:ext uri="{FF2B5EF4-FFF2-40B4-BE49-F238E27FC236}">
                <a16:creationId xmlns:a16="http://schemas.microsoft.com/office/drawing/2014/main" id="{940B339C-17AA-3FC1-6D16-40A1E9218C82}"/>
              </a:ext>
            </a:extLst>
          </p:cNvPr>
          <p:cNvPicPr>
            <a:picLocks noChangeAspect="1"/>
          </p:cNvPicPr>
          <p:nvPr/>
        </p:nvPicPr>
        <p:blipFill rotWithShape="1">
          <a:blip r:embed="rId2"/>
          <a:srcRect t="32353" r="2479" b="30462"/>
          <a:stretch/>
        </p:blipFill>
        <p:spPr>
          <a:xfrm>
            <a:off x="306261" y="191545"/>
            <a:ext cx="11889725" cy="2548904"/>
          </a:xfrm>
          <a:prstGeom prst="rect">
            <a:avLst/>
          </a:prstGeom>
        </p:spPr>
      </p:pic>
      <p:sp>
        <p:nvSpPr>
          <p:cNvPr id="3" name="TextBox 2">
            <a:extLst>
              <a:ext uri="{FF2B5EF4-FFF2-40B4-BE49-F238E27FC236}">
                <a16:creationId xmlns:a16="http://schemas.microsoft.com/office/drawing/2014/main" id="{A3DB6035-D7CD-4FEB-7425-2A5CA9CD122A}"/>
              </a:ext>
            </a:extLst>
          </p:cNvPr>
          <p:cNvSpPr txBox="1"/>
          <p:nvPr/>
        </p:nvSpPr>
        <p:spPr>
          <a:xfrm>
            <a:off x="1522564" y="3043168"/>
            <a:ext cx="10108775" cy="141577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200" dirty="0">
                <a:solidFill>
                  <a:schemeClr val="tx2"/>
                </a:solidFill>
              </a:rPr>
              <a:t>Please have a look at our calculation policy: </a:t>
            </a:r>
            <a:endParaRPr lang="en-US" dirty="0">
              <a:solidFill>
                <a:schemeClr val="tx2"/>
              </a:solidFill>
            </a:endParaRPr>
          </a:p>
          <a:p>
            <a:r>
              <a:rPr lang="en-GB" dirty="0">
                <a:ea typeface="+mn-lt"/>
                <a:cs typeface="+mn-lt"/>
                <a:hlinkClick r:id="rId3"/>
              </a:rPr>
              <a:t>https://primarysite-prod-sorted.s3.amazonaws.com/birchchurch/UploadedDocument/e4141568-a289-47cc-aa26-489d883f48d2/wrm-calculation-policy-2024-all-year-groups.pdf</a:t>
            </a:r>
            <a:r>
              <a:rPr lang="en-GB" dirty="0">
                <a:ea typeface="+mn-lt"/>
                <a:cs typeface="+mn-lt"/>
              </a:rPr>
              <a:t> </a:t>
            </a:r>
            <a:endParaRPr lang="en-GB" dirty="0"/>
          </a:p>
        </p:txBody>
      </p:sp>
    </p:spTree>
    <p:extLst>
      <p:ext uri="{BB962C8B-B14F-4D97-AF65-F5344CB8AC3E}">
        <p14:creationId xmlns:p14="http://schemas.microsoft.com/office/powerpoint/2010/main" val="1305931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2"/>
                </a:solidFill>
              </a:rPr>
              <a:t>Maths papers</a:t>
            </a:r>
            <a:r>
              <a:rPr lang="en-GB" dirty="0">
                <a:solidFill>
                  <a:schemeClr val="tx2"/>
                </a:solidFill>
              </a:rPr>
              <a:t> </a:t>
            </a:r>
            <a:br>
              <a:rPr lang="en-GB" dirty="0">
                <a:solidFill>
                  <a:schemeClr val="tx2"/>
                </a:solidFill>
              </a:rPr>
            </a:br>
            <a:endParaRPr lang="en-GB" dirty="0">
              <a:solidFill>
                <a:schemeClr val="tx2"/>
              </a:solidFill>
            </a:endParaRPr>
          </a:p>
        </p:txBody>
      </p:sp>
      <p:pic>
        <p:nvPicPr>
          <p:cNvPr id="4" name="Picture 3"/>
          <p:cNvPicPr>
            <a:picLocks noChangeAspect="1"/>
          </p:cNvPicPr>
          <p:nvPr/>
        </p:nvPicPr>
        <p:blipFill>
          <a:blip r:embed="rId2"/>
          <a:stretch>
            <a:fillRect/>
          </a:stretch>
        </p:blipFill>
        <p:spPr>
          <a:xfrm>
            <a:off x="2208028" y="1048595"/>
            <a:ext cx="8224959" cy="4707399"/>
          </a:xfrm>
          <a:prstGeom prst="rect">
            <a:avLst/>
          </a:prstGeom>
        </p:spPr>
      </p:pic>
    </p:spTree>
    <p:extLst>
      <p:ext uri="{BB962C8B-B14F-4D97-AF65-F5344CB8AC3E}">
        <p14:creationId xmlns:p14="http://schemas.microsoft.com/office/powerpoint/2010/main" val="1188248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1430" y="143954"/>
            <a:ext cx="5003829" cy="2333658"/>
          </a:xfrm>
          <a:prstGeom prst="rect">
            <a:avLst/>
          </a:prstGeom>
        </p:spPr>
      </p:pic>
      <p:pic>
        <p:nvPicPr>
          <p:cNvPr id="4" name="Picture 3"/>
          <p:cNvPicPr>
            <a:picLocks noChangeAspect="1"/>
          </p:cNvPicPr>
          <p:nvPr/>
        </p:nvPicPr>
        <p:blipFill>
          <a:blip r:embed="rId3"/>
          <a:stretch>
            <a:fillRect/>
          </a:stretch>
        </p:blipFill>
        <p:spPr>
          <a:xfrm>
            <a:off x="6599485" y="89646"/>
            <a:ext cx="5242892" cy="5203998"/>
          </a:xfrm>
          <a:prstGeom prst="rect">
            <a:avLst/>
          </a:prstGeom>
        </p:spPr>
      </p:pic>
      <p:pic>
        <p:nvPicPr>
          <p:cNvPr id="5" name="Picture 4"/>
          <p:cNvPicPr>
            <a:picLocks noChangeAspect="1"/>
          </p:cNvPicPr>
          <p:nvPr/>
        </p:nvPicPr>
        <p:blipFill>
          <a:blip r:embed="rId4"/>
          <a:stretch>
            <a:fillRect/>
          </a:stretch>
        </p:blipFill>
        <p:spPr>
          <a:xfrm>
            <a:off x="1228165" y="2781960"/>
            <a:ext cx="5140751" cy="3932086"/>
          </a:xfrm>
          <a:prstGeom prst="rect">
            <a:avLst/>
          </a:prstGeom>
        </p:spPr>
      </p:pic>
      <p:sp>
        <p:nvSpPr>
          <p:cNvPr id="6" name="TextBox 5"/>
          <p:cNvSpPr txBox="1"/>
          <p:nvPr/>
        </p:nvSpPr>
        <p:spPr>
          <a:xfrm>
            <a:off x="6600841" y="4860719"/>
            <a:ext cx="4362994" cy="1754326"/>
          </a:xfrm>
          <a:prstGeom prst="rect">
            <a:avLst/>
          </a:prstGeom>
          <a:noFill/>
        </p:spPr>
        <p:txBody>
          <a:bodyPr wrap="square" lIns="91440" tIns="45720" rIns="91440" bIns="45720" rtlCol="0" anchor="t">
            <a:spAutoFit/>
          </a:bodyPr>
          <a:lstStyle/>
          <a:p>
            <a:r>
              <a:rPr lang="en-GB" dirty="0">
                <a:solidFill>
                  <a:schemeClr val="tx2"/>
                </a:solidFill>
              </a:rPr>
              <a:t>Have a look through...</a:t>
            </a:r>
          </a:p>
          <a:p>
            <a:endParaRPr lang="en-GB" dirty="0">
              <a:solidFill>
                <a:schemeClr val="tx2"/>
              </a:solidFill>
            </a:endParaRPr>
          </a:p>
          <a:p>
            <a:r>
              <a:rPr lang="en-GB" b="1" dirty="0">
                <a:solidFill>
                  <a:schemeClr val="tx2"/>
                </a:solidFill>
              </a:rPr>
              <a:t>Please note past papers are available online, including mark schemes and scaled scores </a:t>
            </a:r>
          </a:p>
          <a:p>
            <a:r>
              <a:rPr lang="en-GB" b="1" dirty="0">
                <a:solidFill>
                  <a:schemeClr val="tx2"/>
                </a:solidFill>
                <a:hlinkClick r:id="rId5"/>
              </a:rPr>
              <a:t>https://www.satspapers.org.uk/</a:t>
            </a:r>
            <a:r>
              <a:rPr lang="en-GB" b="1" dirty="0">
                <a:solidFill>
                  <a:schemeClr val="tx2"/>
                </a:solidFill>
              </a:rPr>
              <a:t> </a:t>
            </a:r>
          </a:p>
        </p:txBody>
      </p:sp>
    </p:spTree>
    <p:extLst>
      <p:ext uri="{BB962C8B-B14F-4D97-AF65-F5344CB8AC3E}">
        <p14:creationId xmlns:p14="http://schemas.microsoft.com/office/powerpoint/2010/main" val="2502984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35692-ADDD-424C-A0CC-F5C00A1C2911}"/>
              </a:ext>
            </a:extLst>
          </p:cNvPr>
          <p:cNvSpPr>
            <a:spLocks noGrp="1"/>
          </p:cNvSpPr>
          <p:nvPr>
            <p:ph type="title"/>
          </p:nvPr>
        </p:nvSpPr>
        <p:spPr>
          <a:xfrm>
            <a:off x="455094" y="3968123"/>
            <a:ext cx="11414184" cy="1559849"/>
          </a:xfrm>
        </p:spPr>
        <p:txBody>
          <a:bodyPr>
            <a:normAutofit fontScale="90000"/>
          </a:bodyPr>
          <a:lstStyle/>
          <a:p>
            <a:br>
              <a:rPr lang="en-GB" b="1" dirty="0">
                <a:solidFill>
                  <a:schemeClr val="tx2"/>
                </a:solidFill>
              </a:rPr>
            </a:br>
            <a:br>
              <a:rPr lang="en-GB" b="1" dirty="0">
                <a:solidFill>
                  <a:schemeClr val="tx2"/>
                </a:solidFill>
              </a:rPr>
            </a:br>
            <a:br>
              <a:rPr lang="en-GB" b="1" dirty="0">
                <a:solidFill>
                  <a:schemeClr val="tx2"/>
                </a:solidFill>
              </a:rPr>
            </a:br>
            <a:br>
              <a:rPr lang="en-GB" b="1" dirty="0">
                <a:solidFill>
                  <a:schemeClr val="tx2"/>
                </a:solidFill>
              </a:rPr>
            </a:br>
            <a:r>
              <a:rPr lang="en-GB" b="1" dirty="0">
                <a:solidFill>
                  <a:schemeClr val="tx2"/>
                </a:solidFill>
              </a:rPr>
              <a:t>MATHS REVISION SESSIONS...</a:t>
            </a:r>
            <a:br>
              <a:rPr lang="en-GB" dirty="0">
                <a:solidFill>
                  <a:schemeClr val="tx2"/>
                </a:solidFill>
              </a:rPr>
            </a:br>
            <a:br>
              <a:rPr lang="en-GB" dirty="0">
                <a:solidFill>
                  <a:schemeClr val="tx2"/>
                </a:solidFill>
              </a:rPr>
            </a:br>
            <a:r>
              <a:rPr lang="en-GB" dirty="0">
                <a:solidFill>
                  <a:schemeClr val="tx2"/>
                </a:solidFill>
              </a:rPr>
              <a:t>Currently, Mrs May delivers extra support maths sessions to specific pupils before school on Tuesdays and Wednesdays.</a:t>
            </a:r>
            <a:br>
              <a:rPr lang="en-GB" dirty="0">
                <a:solidFill>
                  <a:schemeClr val="tx2"/>
                </a:solidFill>
              </a:rPr>
            </a:br>
            <a:br>
              <a:rPr lang="en-GB" dirty="0">
                <a:solidFill>
                  <a:schemeClr val="tx2"/>
                </a:solidFill>
              </a:rPr>
            </a:br>
            <a:br>
              <a:rPr lang="en-GB" dirty="0">
                <a:solidFill>
                  <a:schemeClr val="tx2"/>
                </a:solidFill>
              </a:rPr>
            </a:br>
            <a:r>
              <a:rPr lang="en-GB" dirty="0">
                <a:solidFill>
                  <a:schemeClr val="tx2"/>
                </a:solidFill>
              </a:rPr>
              <a:t>Last year, there were also Friday sessions for all pupils before school, with a reasoning focus in Spring term 2. Then also Tuesdays, Wednesdays and Fridays in the 3 weeks leading up to the tests in Summer term 1.</a:t>
            </a:r>
            <a:br>
              <a:rPr lang="en-GB" dirty="0">
                <a:solidFill>
                  <a:schemeClr val="tx2"/>
                </a:solidFill>
              </a:rPr>
            </a:br>
            <a:r>
              <a:rPr lang="en-GB" dirty="0">
                <a:solidFill>
                  <a:schemeClr val="tx2"/>
                </a:solidFill>
              </a:rPr>
              <a:t> </a:t>
            </a:r>
          </a:p>
        </p:txBody>
      </p:sp>
    </p:spTree>
    <p:extLst>
      <p:ext uri="{BB962C8B-B14F-4D97-AF65-F5344CB8AC3E}">
        <p14:creationId xmlns:p14="http://schemas.microsoft.com/office/powerpoint/2010/main" val="1661394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237854"/>
            <a:ext cx="9372600" cy="1200416"/>
          </a:xfrm>
        </p:spPr>
        <p:txBody>
          <a:bodyPr>
            <a:normAutofit/>
          </a:bodyPr>
          <a:lstStyle/>
          <a:p>
            <a:r>
              <a:rPr lang="en-GB" b="1" dirty="0">
                <a:solidFill>
                  <a:schemeClr val="tx2"/>
                </a:solidFill>
              </a:rPr>
              <a:t>Writing: Teacher Assessment</a:t>
            </a:r>
            <a:br>
              <a:rPr lang="en-GB" dirty="0">
                <a:solidFill>
                  <a:schemeClr val="tx2"/>
                </a:solidFill>
              </a:rPr>
            </a:br>
            <a:endParaRPr lang="en-GB" dirty="0">
              <a:solidFill>
                <a:schemeClr val="tx2"/>
              </a:solidFill>
            </a:endParaRPr>
          </a:p>
        </p:txBody>
      </p:sp>
      <p:sp>
        <p:nvSpPr>
          <p:cNvPr id="3" name="TextBox 2"/>
          <p:cNvSpPr txBox="1"/>
          <p:nvPr/>
        </p:nvSpPr>
        <p:spPr>
          <a:xfrm>
            <a:off x="2208213" y="1122858"/>
            <a:ext cx="9089409" cy="3108543"/>
          </a:xfrm>
          <a:prstGeom prst="rect">
            <a:avLst/>
          </a:prstGeom>
          <a:noFill/>
        </p:spPr>
        <p:txBody>
          <a:bodyPr wrap="square" rtlCol="0">
            <a:spAutoFit/>
          </a:bodyPr>
          <a:lstStyle/>
          <a:p>
            <a:r>
              <a:rPr lang="en-GB" sz="2800" dirty="0">
                <a:solidFill>
                  <a:schemeClr val="tx2"/>
                </a:solidFill>
              </a:rPr>
              <a:t>Levels within Y6 curriculum:</a:t>
            </a:r>
          </a:p>
          <a:p>
            <a:pPr marL="457200" indent="-457200">
              <a:buFontTx/>
              <a:buChar char="-"/>
            </a:pPr>
            <a:r>
              <a:rPr lang="en-GB" sz="2800" dirty="0">
                <a:solidFill>
                  <a:schemeClr val="tx2"/>
                </a:solidFill>
              </a:rPr>
              <a:t>Working towards</a:t>
            </a:r>
          </a:p>
          <a:p>
            <a:pPr marL="457200" indent="-457200">
              <a:buFontTx/>
              <a:buChar char="-"/>
            </a:pPr>
            <a:r>
              <a:rPr lang="en-GB" sz="2800" dirty="0">
                <a:solidFill>
                  <a:schemeClr val="tx2"/>
                </a:solidFill>
              </a:rPr>
              <a:t>At Expected</a:t>
            </a:r>
          </a:p>
          <a:p>
            <a:pPr marL="457200" indent="-457200">
              <a:buFontTx/>
              <a:buChar char="-"/>
            </a:pPr>
            <a:r>
              <a:rPr lang="en-GB" sz="2800" dirty="0">
                <a:solidFill>
                  <a:schemeClr val="tx2"/>
                </a:solidFill>
              </a:rPr>
              <a:t>At Greater Depth</a:t>
            </a:r>
          </a:p>
          <a:p>
            <a:endParaRPr lang="en-GB" sz="2800" dirty="0">
              <a:solidFill>
                <a:schemeClr val="tx2"/>
              </a:solidFill>
            </a:endParaRPr>
          </a:p>
          <a:p>
            <a:endParaRPr lang="en-GB" sz="2800" dirty="0">
              <a:solidFill>
                <a:schemeClr val="tx2"/>
              </a:solidFill>
            </a:endParaRPr>
          </a:p>
          <a:p>
            <a:endParaRPr lang="en-GB" sz="2800" dirty="0">
              <a:solidFill>
                <a:schemeClr val="tx2"/>
              </a:solidFill>
            </a:endParaRPr>
          </a:p>
        </p:txBody>
      </p:sp>
      <p:pic>
        <p:nvPicPr>
          <p:cNvPr id="4" name="Picture 3" descr="A screenshot of a computer&#10;&#10;Description automatically generated">
            <a:extLst>
              <a:ext uri="{FF2B5EF4-FFF2-40B4-BE49-F238E27FC236}">
                <a16:creationId xmlns:a16="http://schemas.microsoft.com/office/drawing/2014/main" id="{3838B22D-E36C-31C5-3D71-9A6E795191BA}"/>
              </a:ext>
            </a:extLst>
          </p:cNvPr>
          <p:cNvPicPr>
            <a:picLocks noChangeAspect="1"/>
          </p:cNvPicPr>
          <p:nvPr/>
        </p:nvPicPr>
        <p:blipFill rotWithShape="1">
          <a:blip r:embed="rId2"/>
          <a:srcRect l="39033" t="16694" r="40448" b="13655"/>
          <a:stretch/>
        </p:blipFill>
        <p:spPr>
          <a:xfrm>
            <a:off x="8534400" y="304800"/>
            <a:ext cx="3357709" cy="6422336"/>
          </a:xfrm>
          <a:prstGeom prst="rect">
            <a:avLst/>
          </a:prstGeom>
        </p:spPr>
      </p:pic>
      <p:sp>
        <p:nvSpPr>
          <p:cNvPr id="5" name="Rectangle 4"/>
          <p:cNvSpPr/>
          <p:nvPr/>
        </p:nvSpPr>
        <p:spPr>
          <a:xfrm>
            <a:off x="5605837" y="6131406"/>
            <a:ext cx="3056671" cy="369332"/>
          </a:xfrm>
          <a:prstGeom prst="rect">
            <a:avLst/>
          </a:prstGeom>
        </p:spPr>
        <p:txBody>
          <a:bodyPr wrap="none">
            <a:spAutoFit/>
          </a:bodyPr>
          <a:lstStyle/>
          <a:p>
            <a:r>
              <a:rPr lang="en-GB" dirty="0">
                <a:solidFill>
                  <a:schemeClr val="tx2"/>
                </a:solidFill>
              </a:rPr>
              <a:t>Birch Year 6 writing targets</a:t>
            </a:r>
          </a:p>
        </p:txBody>
      </p:sp>
      <p:sp>
        <p:nvSpPr>
          <p:cNvPr id="6" name="Rectangle 5"/>
          <p:cNvSpPr/>
          <p:nvPr/>
        </p:nvSpPr>
        <p:spPr>
          <a:xfrm>
            <a:off x="2208213" y="3046174"/>
            <a:ext cx="6096000" cy="1477328"/>
          </a:xfrm>
          <a:prstGeom prst="rect">
            <a:avLst/>
          </a:prstGeom>
        </p:spPr>
        <p:txBody>
          <a:bodyPr wrap="square">
            <a:spAutoFit/>
          </a:bodyPr>
          <a:lstStyle/>
          <a:p>
            <a:r>
              <a:rPr lang="en-GB" dirty="0">
                <a:solidFill>
                  <a:schemeClr val="tx2"/>
                </a:solidFill>
              </a:rPr>
              <a:t>Teacher assessment framework:</a:t>
            </a:r>
            <a:endParaRPr lang="en-GB" dirty="0">
              <a:solidFill>
                <a:schemeClr val="tx2"/>
              </a:solidFill>
              <a:hlinkClick r:id="rId3">
                <a:extLst>
                  <a:ext uri="{A12FA001-AC4F-418D-AE19-62706E023703}">
                    <ahyp:hlinkClr xmlns:ahyp="http://schemas.microsoft.com/office/drawing/2018/hyperlinkcolor" val="tx"/>
                  </a:ext>
                </a:extLst>
              </a:hlinkClick>
            </a:endParaRPr>
          </a:p>
          <a:p>
            <a:r>
              <a:rPr lang="en-GB" dirty="0">
                <a:solidFill>
                  <a:schemeClr val="tx2"/>
                </a:solidFill>
                <a:hlinkClick r:id="rId3">
                  <a:extLst>
                    <a:ext uri="{A12FA001-AC4F-418D-AE19-62706E023703}">
                      <ahyp:hlinkClr xmlns:ahyp="http://schemas.microsoft.com/office/drawing/2018/hyperlinkcolor" val="tx"/>
                    </a:ext>
                  </a:extLst>
                </a:hlinkClick>
              </a:rPr>
              <a:t>https://assets.publishing.service.gov.uk/media/637ba0b0e90e072854bcab87/2018-19_teacher_assessment_frameworks_at_the_end_of_key_stage_2.pdf</a:t>
            </a:r>
            <a:r>
              <a:rPr lang="en-GB" dirty="0">
                <a:solidFill>
                  <a:schemeClr val="tx2"/>
                </a:solidFill>
              </a:rPr>
              <a:t> </a:t>
            </a:r>
          </a:p>
        </p:txBody>
      </p:sp>
    </p:spTree>
    <p:extLst>
      <p:ext uri="{BB962C8B-B14F-4D97-AF65-F5344CB8AC3E}">
        <p14:creationId xmlns:p14="http://schemas.microsoft.com/office/powerpoint/2010/main" val="4277616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95" y="3884813"/>
            <a:ext cx="11528980" cy="2110533"/>
          </a:xfrm>
        </p:spPr>
        <p:txBody>
          <a:bodyPr>
            <a:normAutofit fontScale="90000"/>
          </a:bodyPr>
          <a:lstStyle/>
          <a:p>
            <a:r>
              <a:rPr lang="en-GB" sz="5400" b="1" dirty="0">
                <a:solidFill>
                  <a:schemeClr val="tx2"/>
                </a:solidFill>
              </a:rPr>
              <a:t>What happens post-SATs?</a:t>
            </a:r>
            <a:br>
              <a:rPr lang="en-GB" sz="5400" dirty="0">
                <a:solidFill>
                  <a:schemeClr val="tx2"/>
                </a:solidFill>
              </a:rPr>
            </a:br>
            <a:r>
              <a:rPr lang="en-GB" sz="3100" dirty="0">
                <a:solidFill>
                  <a:schemeClr val="tx2"/>
                </a:solidFill>
              </a:rPr>
              <a:t>Maths curriculum to finish and secure. All other areas continue as usual. </a:t>
            </a:r>
            <a:br>
              <a:rPr lang="en-GB" sz="3100" dirty="0">
                <a:solidFill>
                  <a:schemeClr val="tx2"/>
                </a:solidFill>
              </a:rPr>
            </a:br>
            <a:r>
              <a:rPr lang="en-GB" sz="3100" dirty="0">
                <a:solidFill>
                  <a:schemeClr val="tx2"/>
                </a:solidFill>
              </a:rPr>
              <a:t>Writing: gather final pieces of evidence for assessment</a:t>
            </a:r>
            <a:br>
              <a:rPr lang="en-GB" sz="3100" dirty="0">
                <a:solidFill>
                  <a:schemeClr val="tx2"/>
                </a:solidFill>
              </a:rPr>
            </a:br>
            <a:r>
              <a:rPr lang="en-GB" sz="3100" dirty="0">
                <a:solidFill>
                  <a:schemeClr val="tx2"/>
                </a:solidFill>
              </a:rPr>
              <a:t>Enrichment: Crucial Crew/Castle Park visit, fundraising event, Agents of Change, School Fete, transition work/PSHE, inductions, sports events, Sports Day, Summer Show, Moving On Camp, Leavers’ assembly…</a:t>
            </a:r>
            <a:br>
              <a:rPr lang="en-GB" sz="4000" dirty="0">
                <a:solidFill>
                  <a:schemeClr val="tx2"/>
                </a:solidFill>
              </a:rPr>
            </a:br>
            <a:br>
              <a:rPr lang="en-GB" sz="4000" dirty="0">
                <a:solidFill>
                  <a:schemeClr val="tx2"/>
                </a:solidFill>
              </a:rPr>
            </a:br>
            <a:r>
              <a:rPr lang="en-GB" sz="3100" dirty="0">
                <a:solidFill>
                  <a:schemeClr val="tx2"/>
                </a:solidFill>
                <a:ea typeface="+mj-lt"/>
                <a:cs typeface="+mj-lt"/>
              </a:rPr>
              <a:t>       </a:t>
            </a:r>
            <a:endParaRPr lang="en-GB" sz="5300" dirty="0">
              <a:solidFill>
                <a:schemeClr val="tx2"/>
              </a:solidFill>
            </a:endParaRPr>
          </a:p>
        </p:txBody>
      </p:sp>
    </p:spTree>
    <p:extLst>
      <p:ext uri="{BB962C8B-B14F-4D97-AF65-F5344CB8AC3E}">
        <p14:creationId xmlns:p14="http://schemas.microsoft.com/office/powerpoint/2010/main" val="3674860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5923" y="3035474"/>
            <a:ext cx="9372600" cy="1200416"/>
          </a:xfrm>
        </p:spPr>
        <p:txBody>
          <a:bodyPr>
            <a:normAutofit fontScale="90000"/>
          </a:bodyPr>
          <a:lstStyle/>
          <a:p>
            <a:pPr algn="ctr"/>
            <a:r>
              <a:rPr lang="en-GB" sz="6000" b="1" dirty="0">
                <a:solidFill>
                  <a:schemeClr val="tx2"/>
                </a:solidFill>
              </a:rPr>
              <a:t>Thank you for your time. </a:t>
            </a:r>
            <a:br>
              <a:rPr lang="en-GB" sz="6000" b="1" dirty="0">
                <a:solidFill>
                  <a:schemeClr val="tx2"/>
                </a:solidFill>
              </a:rPr>
            </a:br>
            <a:br>
              <a:rPr lang="en-GB" sz="6000" b="1" dirty="0">
                <a:solidFill>
                  <a:schemeClr val="tx2"/>
                </a:solidFill>
              </a:rPr>
            </a:br>
            <a:r>
              <a:rPr lang="en-GB" sz="6000" b="1" dirty="0">
                <a:solidFill>
                  <a:schemeClr val="tx2"/>
                </a:solidFill>
              </a:rPr>
              <a:t>Any questions?</a:t>
            </a:r>
          </a:p>
        </p:txBody>
      </p:sp>
    </p:spTree>
    <p:extLst>
      <p:ext uri="{BB962C8B-B14F-4D97-AF65-F5344CB8AC3E}">
        <p14:creationId xmlns:p14="http://schemas.microsoft.com/office/powerpoint/2010/main" val="4127094271"/>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766929e-dacf-4961-b2a4-3efb83dd018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D0BE060C7A3D40BE2C868C4392DFC8" ma:contentTypeVersion="14" ma:contentTypeDescription="Create a new document." ma:contentTypeScope="" ma:versionID="32072d799f57484f6d10fa42ebd7209f">
  <xsd:schema xmlns:xsd="http://www.w3.org/2001/XMLSchema" xmlns:xs="http://www.w3.org/2001/XMLSchema" xmlns:p="http://schemas.microsoft.com/office/2006/metadata/properties" xmlns:ns3="9766929e-dacf-4961-b2a4-3efb83dd0183" xmlns:ns4="aeb9bf84-413f-4903-a659-2d6522886fb6" targetNamespace="http://schemas.microsoft.com/office/2006/metadata/properties" ma:root="true" ma:fieldsID="c2e431142fc5ccbe187caf6513c2f0a1" ns3:_="" ns4:_="">
    <xsd:import namespace="9766929e-dacf-4961-b2a4-3efb83dd0183"/>
    <xsd:import namespace="aeb9bf84-413f-4903-a659-2d6522886fb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66929e-dacf-4961-b2a4-3efb83dd018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eb9bf84-413f-4903-a659-2d6522886fb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028C8F-067C-413E-9F7D-D2EC212CA222}">
  <ds:schemaRefs>
    <ds:schemaRef ds:uri="http://schemas.microsoft.com/office/infopath/2007/PartnerControls"/>
    <ds:schemaRef ds:uri="http://purl.org/dc/terms/"/>
    <ds:schemaRef ds:uri="http://purl.org/dc/dcmitype/"/>
    <ds:schemaRef ds:uri="http://purl.org/dc/elements/1.1/"/>
    <ds:schemaRef ds:uri="aeb9bf84-413f-4903-a659-2d6522886fb6"/>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9766929e-dacf-4961-b2a4-3efb83dd0183"/>
  </ds:schemaRefs>
</ds:datastoreItem>
</file>

<file path=customXml/itemProps2.xml><?xml version="1.0" encoding="utf-8"?>
<ds:datastoreItem xmlns:ds="http://schemas.openxmlformats.org/officeDocument/2006/customXml" ds:itemID="{B7B433A4-D3FF-4A0F-B9A8-26720BB8CA2F}">
  <ds:schemaRefs>
    <ds:schemaRef ds:uri="http://schemas.microsoft.com/sharepoint/v3/contenttype/forms"/>
  </ds:schemaRefs>
</ds:datastoreItem>
</file>

<file path=customXml/itemProps3.xml><?xml version="1.0" encoding="utf-8"?>
<ds:datastoreItem xmlns:ds="http://schemas.openxmlformats.org/officeDocument/2006/customXml" ds:itemID="{6701E648-158D-4D24-A9B3-5638BEEC9D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66929e-dacf-4961-b2a4-3efb83dd0183"/>
    <ds:schemaRef ds:uri="aeb9bf84-413f-4903-a659-2d6522886f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TM03090430[[fn=Banded]]</Template>
  <TotalTime>1128</TotalTime>
  <Words>573</Words>
  <Application>Microsoft Office PowerPoint</Application>
  <PresentationFormat>Widescreen</PresentationFormat>
  <Paragraphs>54</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Euphemia</vt:lpstr>
      <vt:lpstr>Wingdings</vt:lpstr>
      <vt:lpstr>Children Playing 16x9</vt:lpstr>
      <vt:lpstr>SATs MEETING</vt:lpstr>
      <vt:lpstr>When and what are the SATs?</vt:lpstr>
      <vt:lpstr>GPS: our current practice</vt:lpstr>
      <vt:lpstr>What do they need to know? </vt:lpstr>
      <vt:lpstr>GPS papers:</vt:lpstr>
      <vt:lpstr>PowerPoint Presentation</vt:lpstr>
      <vt:lpstr>Reading: our current practice</vt:lpstr>
      <vt:lpstr>English: Reading paper </vt:lpstr>
      <vt:lpstr>PowerPoint Presentation</vt:lpstr>
      <vt:lpstr>Maths Overview</vt:lpstr>
      <vt:lpstr>PowerPoint Presentation</vt:lpstr>
      <vt:lpstr>Maths papers  </vt:lpstr>
      <vt:lpstr>PowerPoint Presentation</vt:lpstr>
      <vt:lpstr>    MATHS REVISION SESSIONS...  Currently, Mrs May delivers extra support maths sessions to specific pupils before school on Tuesdays and Wednesdays.   Last year, there were also Friday sessions for all pupils before school, with a reasoning focus in Spring term 2. Then also Tuesdays, Wednesdays and Fridays in the 3 weeks leading up to the tests in Summer term 1.  </vt:lpstr>
      <vt:lpstr>Writing: Teacher Assessment </vt:lpstr>
      <vt:lpstr>What happens post-SATs? Maths curriculum to finish and secure. All other areas continue as usual.  Writing: gather final pieces of evidence for assessment Enrichment: Crucial Crew/Castle Park visit, fundraising event, Agents of Change, School Fete, transition work/PSHE, inductions, sports events, Sports Day, Summer Show, Moving On Camp, Leavers’ assembly…         </vt:lpstr>
      <vt:lpstr>Thank you for your time.   Any questions?</vt:lpstr>
    </vt:vector>
  </TitlesOfParts>
  <Company>MDT BUILD TEST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Meeting 18th September 2019</dc:title>
  <dc:creator>Mrs May</dc:creator>
  <cp:lastModifiedBy>Mr Turnbull</cp:lastModifiedBy>
  <cp:revision>492</cp:revision>
  <dcterms:created xsi:type="dcterms:W3CDTF">2019-09-04T16:44:15Z</dcterms:created>
  <dcterms:modified xsi:type="dcterms:W3CDTF">2026-01-28T21:15:12Z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0x01010075D0BE060C7A3D40BE2C868C4392DFC8</vt:lpwstr>
  </property>
</Properties>
</file>